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876" r:id="rId2"/>
    <p:sldId id="875" r:id="rId3"/>
    <p:sldId id="874" r:id="rId4"/>
    <p:sldId id="872" r:id="rId5"/>
    <p:sldId id="1007" r:id="rId6"/>
    <p:sldId id="1008" r:id="rId7"/>
    <p:sldId id="1054" r:id="rId8"/>
    <p:sldId id="1056" r:id="rId9"/>
    <p:sldId id="1057" r:id="rId10"/>
    <p:sldId id="1055" r:id="rId11"/>
    <p:sldId id="1058" r:id="rId12"/>
    <p:sldId id="1009" r:id="rId13"/>
    <p:sldId id="1011" r:id="rId14"/>
    <p:sldId id="1016" r:id="rId15"/>
    <p:sldId id="1018" r:id="rId16"/>
    <p:sldId id="1019" r:id="rId17"/>
    <p:sldId id="1010" r:id="rId18"/>
    <p:sldId id="1020" r:id="rId19"/>
    <p:sldId id="1021" r:id="rId20"/>
    <p:sldId id="1028" r:id="rId21"/>
    <p:sldId id="1030" r:id="rId22"/>
    <p:sldId id="1031" r:id="rId23"/>
    <p:sldId id="1022" r:id="rId24"/>
    <p:sldId id="1032" r:id="rId25"/>
    <p:sldId id="1023" r:id="rId26"/>
    <p:sldId id="1033" r:id="rId27"/>
    <p:sldId id="1034" r:id="rId28"/>
    <p:sldId id="1059" r:id="rId29"/>
    <p:sldId id="1035" r:id="rId30"/>
    <p:sldId id="1036" r:id="rId31"/>
    <p:sldId id="1037" r:id="rId32"/>
    <p:sldId id="1038" r:id="rId33"/>
    <p:sldId id="1039" r:id="rId34"/>
    <p:sldId id="1040" r:id="rId35"/>
    <p:sldId id="1041" r:id="rId36"/>
    <p:sldId id="1042" r:id="rId37"/>
    <p:sldId id="1043" r:id="rId38"/>
    <p:sldId id="1046" r:id="rId39"/>
    <p:sldId id="1044" r:id="rId40"/>
    <p:sldId id="1045" r:id="rId41"/>
    <p:sldId id="1047" r:id="rId42"/>
    <p:sldId id="1048" r:id="rId43"/>
    <p:sldId id="1050" r:id="rId44"/>
    <p:sldId id="1051" r:id="rId45"/>
    <p:sldId id="1052" r:id="rId46"/>
    <p:sldId id="1053" r:id="rId4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FF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3237" autoAdjust="0"/>
  </p:normalViewPr>
  <p:slideViewPr>
    <p:cSldViewPr snapToGrid="0" snapToObjects="1">
      <p:cViewPr>
        <p:scale>
          <a:sx n="100" d="100"/>
          <a:sy n="100" d="100"/>
        </p:scale>
        <p:origin x="129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4/21/2016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17 and 18 –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dirty="0" smtClean="0"/>
              <a:t>Bits &amp; Pieces and Templates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Redirecting Input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printing output to the screen, we can save it in a file, using redirection</a:t>
            </a:r>
          </a:p>
          <a:p>
            <a:pPr lvl="1"/>
            <a:r>
              <a:rPr lang="en-US" sz="3200" dirty="0" smtClean="0"/>
              <a:t>BTW, this has to do with GL/Linux, not C++</a:t>
            </a:r>
          </a:p>
          <a:p>
            <a:endParaRPr lang="en-US" dirty="0"/>
          </a:p>
          <a:p>
            <a:r>
              <a:rPr lang="en-US" dirty="0" smtClean="0"/>
              <a:t>Use the angle brackets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) to redirect</a:t>
            </a:r>
          </a:p>
          <a:p>
            <a:pPr lvl="1"/>
            <a:r>
              <a:rPr lang="en-US" dirty="0" smtClean="0"/>
              <a:t>Output files don’t need to exist beforehand</a:t>
            </a:r>
          </a:p>
          <a:p>
            <a:pPr lvl="2"/>
            <a:r>
              <a:rPr lang="en-US" sz="2800" dirty="0" smtClean="0"/>
              <a:t>The system will create one for you</a:t>
            </a:r>
          </a:p>
          <a:p>
            <a:pPr lvl="1"/>
            <a:r>
              <a:rPr lang="en-US" dirty="0" smtClean="0"/>
              <a:t>Input files </a:t>
            </a:r>
            <a:r>
              <a:rPr lang="en-US" u="sng" dirty="0" smtClean="0"/>
              <a:t>do</a:t>
            </a:r>
            <a:r>
              <a:rPr lang="en-US" dirty="0" smtClean="0"/>
              <a:t> need to exist beforehand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686800" cy="4742531"/>
          </a:xfrm>
        </p:spPr>
        <p:txBody>
          <a:bodyPr/>
          <a:lstStyle/>
          <a:p>
            <a:r>
              <a:rPr lang="en-US" dirty="0" smtClean="0"/>
              <a:t>Save </a:t>
            </a:r>
            <a:r>
              <a:rPr lang="en-US" dirty="0" err="1" smtClean="0"/>
              <a:t>a.out’s</a:t>
            </a:r>
            <a:r>
              <a:rPr lang="en-US" dirty="0" smtClean="0"/>
              <a:t> output (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/>
              <a:t>) into “output.txt”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output.txt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Use “input.txt” in lieu of user input for Proj7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./Proj7 &lt; input.txt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Use “in.txt” and save “out.txt” at the same time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out.txt &lt; in.txt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Save all the output, including errors (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&gt;&amp; allOutput.txt</a:t>
            </a:r>
          </a:p>
          <a:p>
            <a:endParaRPr lang="en-US" dirty="0" smtClean="0"/>
          </a:p>
          <a:p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Swap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 to swap two integers: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3894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floats?</a:t>
            </a:r>
          </a:p>
        </p:txBody>
      </p:sp>
      <p:sp>
        <p:nvSpPr>
          <p:cNvPr id="6" name="Rounded Rectangle 5"/>
          <p:cNvSpPr/>
          <p:nvPr/>
        </p:nvSpPr>
        <p:spPr>
          <a:xfrm rot="16200000">
            <a:off x="4142948" y="2440804"/>
            <a:ext cx="376882" cy="685799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4725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6021861" y="2376958"/>
            <a:ext cx="376882" cy="83820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1563304" y="2904011"/>
            <a:ext cx="376882" cy="789117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519985" y="924246"/>
            <a:ext cx="426094" cy="1523999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Swap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686800" cy="4742531"/>
          </a:xfrm>
        </p:spPr>
        <p:txBody>
          <a:bodyPr/>
          <a:lstStyle/>
          <a:p>
            <a:r>
              <a:rPr lang="en-US" dirty="0"/>
              <a:t>Here is a function to swap two floats: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3894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chars?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4371204" y="2212549"/>
            <a:ext cx="376882" cy="114231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4725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6650510" y="2167409"/>
            <a:ext cx="376882" cy="1257298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1785554" y="2681762"/>
            <a:ext cx="376882" cy="1233615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296722" y="1147511"/>
            <a:ext cx="426094" cy="107747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Swap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function to swap two chars:</a:t>
            </a:r>
          </a:p>
          <a:p>
            <a:endParaRPr lang="en-US" dirty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v1 = v2;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v2 = temp;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3894931"/>
            <a:ext cx="2590800" cy="830263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if we want to swap two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strings?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4269604" y="2314149"/>
            <a:ext cx="376882" cy="93911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4725194"/>
            <a:ext cx="2590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what do we need to change?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6200000">
            <a:off x="6383812" y="2307453"/>
            <a:ext cx="376882" cy="952502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1696655" y="2770662"/>
            <a:ext cx="376882" cy="1055815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6296722" y="1147511"/>
            <a:ext cx="426094" cy="107747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Swap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getting ridiculous!</a:t>
            </a:r>
          </a:p>
          <a:p>
            <a:endParaRPr lang="en-US" dirty="0"/>
          </a:p>
          <a:p>
            <a:r>
              <a:rPr lang="en-US" dirty="0"/>
              <a:t>We should be able to write just </a:t>
            </a:r>
            <a:r>
              <a:rPr lang="en-US" u="sng" dirty="0"/>
              <a:t>one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that can handle all of these things</a:t>
            </a:r>
          </a:p>
          <a:p>
            <a:pPr lvl="1"/>
            <a:r>
              <a:rPr lang="en-US" dirty="0"/>
              <a:t>The only difference is the data type, after all</a:t>
            </a:r>
          </a:p>
          <a:p>
            <a:endParaRPr lang="en-US" dirty="0"/>
          </a:p>
          <a:p>
            <a:r>
              <a:rPr lang="en-US" dirty="0"/>
              <a:t>This is possible by using templates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5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Templates?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Templates let us create functions and classes that can use “generic” input and types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This means that  functions like </a:t>
            </a:r>
            <a:br>
              <a:rPr lang="en-US" altLang="en-US" dirty="0"/>
            </a:b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only need to be written once</a:t>
            </a:r>
          </a:p>
          <a:p>
            <a:pPr lvl="1" eaLnBrk="1" hangingPunct="1"/>
            <a:r>
              <a:rPr lang="en-US" altLang="en-US" dirty="0"/>
              <a:t>And can then be used for almost anything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9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Overloaded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470900" cy="474253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float b 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 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Rational&amp; b);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a,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b);</a:t>
            </a:r>
          </a:p>
          <a:p>
            <a:pPr lvl="3"/>
            <a:endParaRPr lang="en-US" dirty="0"/>
          </a:p>
          <a:p>
            <a:r>
              <a:rPr lang="en-US" dirty="0"/>
              <a:t>Code for each looks the same…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 a &lt; b )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b;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</a:t>
            </a:r>
            <a:r>
              <a:rPr lang="en-US" sz="2400" dirty="0"/>
              <a:t>;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4419600"/>
            <a:ext cx="2971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We want to reuse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this code for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all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types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8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1707356" y="2101850"/>
            <a:ext cx="344488" cy="17526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200" y="3172619"/>
            <a:ext cx="2590800" cy="15684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this keyword tells the compiler that what follows this will be a template</a:t>
            </a:r>
          </a:p>
        </p:txBody>
      </p:sp>
    </p:spTree>
    <p:extLst>
      <p:ext uri="{BB962C8B-B14F-4D97-AF65-F5344CB8AC3E}">
        <p14:creationId xmlns:p14="http://schemas.microsoft.com/office/powerpoint/2010/main" val="31320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</a:p>
          <a:p>
            <a:r>
              <a:rPr lang="en-US" sz="3200" dirty="0" smtClean="0"/>
              <a:t>Exceptions</a:t>
            </a:r>
          </a:p>
          <a:p>
            <a:pPr lvl="1"/>
            <a:r>
              <a:rPr lang="en-US" sz="3200" dirty="0" smtClean="0"/>
              <a:t>Try</a:t>
            </a:r>
          </a:p>
          <a:p>
            <a:pPr lvl="1"/>
            <a:r>
              <a:rPr lang="en-US" sz="3200" dirty="0" smtClean="0"/>
              <a:t>Throw</a:t>
            </a:r>
          </a:p>
          <a:p>
            <a:pPr lvl="1"/>
            <a:r>
              <a:rPr lang="en-US" sz="3200" dirty="0" smtClean="0"/>
              <a:t>Catch</a:t>
            </a:r>
          </a:p>
          <a:p>
            <a:endParaRPr lang="en-US" sz="3200" dirty="0"/>
          </a:p>
          <a:p>
            <a:r>
              <a:rPr lang="en-US" dirty="0" smtClean="0"/>
              <a:t>Went over Exam 2</a:t>
            </a: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510756" y="2433637"/>
            <a:ext cx="344488" cy="1066800"/>
          </a:xfrm>
          <a:prstGeom prst="rightBrace">
            <a:avLst>
              <a:gd name="adj1" fmla="val 23046"/>
              <a:gd name="adj2" fmla="val 49295"/>
            </a:avLst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200" y="3159918"/>
            <a:ext cx="2857500" cy="1570038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this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does not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mean “class” in the same sense as C++ classes with members!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9200" y="3286918"/>
            <a:ext cx="3505200" cy="1570038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in fact,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another keyword we can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use is actually “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typename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”, because we are defining a new type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9738" y="4815681"/>
            <a:ext cx="4081462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but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more common by far, and so we will use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“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to avoid confusion</a:t>
            </a:r>
          </a:p>
        </p:txBody>
      </p:sp>
    </p:spTree>
    <p:extLst>
      <p:ext uri="{BB962C8B-B14F-4D97-AF65-F5344CB8AC3E}">
        <p14:creationId xmlns:p14="http://schemas.microsoft.com/office/powerpoint/2010/main" val="10944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628900" y="3632200"/>
            <a:ext cx="2247900" cy="8318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the name of our new type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33900" y="2870200"/>
            <a:ext cx="0" cy="762000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62500" y="3745471"/>
            <a:ext cx="3124200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we can call it anything we want, but using “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is the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style convention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4100" y="4946650"/>
            <a:ext cx="4343400" cy="120015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(of course, we can’t use “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or “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” or any other types or keywords as a name for our type)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4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let the compiler know you are going to apply a template, use the following: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What this line means overall is that we plan to use “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altLang="en-US" dirty="0"/>
              <a:t>” in place of a data type</a:t>
            </a:r>
          </a:p>
          <a:p>
            <a:pPr lvl="1"/>
            <a:r>
              <a:rPr lang="en-US" altLang="en-US" i="1" dirty="0"/>
              <a:t>e.g.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</a:t>
            </a:r>
            <a:r>
              <a:rPr lang="en-US" altLang="en-US" dirty="0"/>
              <a:t>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en-US" altLang="en-US" dirty="0"/>
              <a:t>, etc.</a:t>
            </a:r>
          </a:p>
          <a:p>
            <a:r>
              <a:rPr lang="en-US" altLang="en-US" dirty="0"/>
              <a:t>This template prefix needs to be used before function declarations </a:t>
            </a:r>
            <a:r>
              <a:rPr lang="en-US" altLang="en-US" u="sng" dirty="0"/>
              <a:t>and</a:t>
            </a:r>
            <a:r>
              <a:rPr lang="en-US" altLang="en-US" dirty="0"/>
              <a:t> function </a:t>
            </a:r>
            <a:r>
              <a:rPr lang="en-US" altLang="en-US" dirty="0" smtClean="0"/>
              <a:t>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84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Function Template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T&amp; a,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T&amp; b)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 a &lt; b )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  <a:p>
            <a:r>
              <a:rPr lang="en-US" sz="2000" dirty="0"/>
              <a:t>Compiler generates code based on the argument type</a:t>
            </a:r>
          </a:p>
          <a:p>
            <a:pPr marL="800100" lvl="2" indent="0">
              <a:buNone/>
            </a:pP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(4, 7)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/>
          </a:p>
          <a:p>
            <a:r>
              <a:rPr lang="en-US" sz="2000" dirty="0"/>
              <a:t>Generates the following: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a,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b)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 a &lt; b )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3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Function Template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T&amp; a,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T&amp; b)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 a &lt; b )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pPr marL="802386" lvl="2" indent="0"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  <a:p>
            <a:r>
              <a:rPr lang="en-US" sz="2000" dirty="0"/>
              <a:t>Compiler generates code based on the argument type</a:t>
            </a:r>
          </a:p>
          <a:p>
            <a:pPr marL="800100" lvl="2" indent="0">
              <a:buNone/>
            </a:pP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(4, 7)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/>
          </a:p>
          <a:p>
            <a:r>
              <a:rPr lang="en-US" sz="2000" dirty="0"/>
              <a:t>Generates the following: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a,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b)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 a &lt; b )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5943600" y="1844678"/>
            <a:ext cx="2514601" cy="13843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Notice how ‘</a:t>
            </a:r>
            <a:r>
              <a:rPr lang="en-US" altLang="en-US" sz="2000" b="1" dirty="0">
                <a:solidFill>
                  <a:schemeClr val="tx1"/>
                </a:solidFill>
                <a:latin typeface="Courier New" panose="02070309020205020404" pitchFamily="49" charset="0"/>
                <a:ea typeface="MS PGothic" pitchFamily="34" charset="-128"/>
                <a:cs typeface="Courier New" panose="02070309020205020404" pitchFamily="49" charset="0"/>
              </a:rPr>
              <a:t>T</a:t>
            </a: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’ is mapped to ‘</a:t>
            </a:r>
            <a:r>
              <a:rPr lang="en-US" alt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MS PGothic" pitchFamily="34" charset="-128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chemeClr val="tx1"/>
                </a:solidFill>
                <a:ea typeface="MS PGothic" pitchFamily="34" charset="-128"/>
              </a:rPr>
              <a:t>’ everywhere in the function…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72013" y="22006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34113" y="22006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29513" y="22006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49219" y="46517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87700" y="46517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63919" y="4651734"/>
            <a:ext cx="277387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86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altLang="en-US" dirty="0"/>
              <a:t>hen we call these templated functions, nothing looks different:</a:t>
            </a:r>
          </a:p>
          <a:p>
            <a:endParaRPr lang="en-US" altLang="en-US" dirty="0"/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charOne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charTwo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strOne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strTwo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myClassA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myClassB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(In)valid Use of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369300" cy="4742531"/>
          </a:xfrm>
        </p:spPr>
        <p:txBody>
          <a:bodyPr/>
          <a:lstStyle/>
          <a:p>
            <a:r>
              <a:rPr lang="en-US" altLang="en-US" dirty="0"/>
              <a:t>Which of the following </a:t>
            </a:r>
            <a:r>
              <a:rPr lang="en-US" altLang="en-US" dirty="0" smtClean="0"/>
              <a:t>function calls will </a:t>
            </a:r>
            <a:r>
              <a:rPr lang="en-US" altLang="en-US" dirty="0"/>
              <a:t>work?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bigInt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littleInt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myChar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alt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");</a:t>
            </a:r>
            <a:endParaRPr lang="en-US" altLang="en-US" dirty="0"/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doubleVar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floatVar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(Shape1, Shape2);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4488016" y="923708"/>
            <a:ext cx="474292" cy="3605276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 rot="16200000">
            <a:off x="4731512" y="1734312"/>
            <a:ext cx="469900" cy="4087876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16200000">
            <a:off x="4420362" y="1527301"/>
            <a:ext cx="457200" cy="3452876"/>
          </a:xfrm>
          <a:prstGeom prst="roundRect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595881" y="4686300"/>
            <a:ext cx="2971801" cy="13843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These use two different types, and the </a:t>
            </a:r>
            <a:r>
              <a:rPr lang="en-US" altLang="en-US" sz="2000" dirty="0" err="1" smtClean="0">
                <a:solidFill>
                  <a:schemeClr val="tx1"/>
                </a:solidFill>
                <a:ea typeface="MS PGothic" pitchFamily="34" charset="-128"/>
              </a:rPr>
              <a:t>SwapVals</a:t>
            </a: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() function doesn’t allow this.</a:t>
            </a:r>
            <a:endParaRPr lang="en-US" altLang="en-US" sz="20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008119" y="4845050"/>
            <a:ext cx="2522981" cy="10668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571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These are two string literals – we can’t swap those!</a:t>
            </a:r>
            <a:endParaRPr lang="en-US" altLang="en-US" sz="2000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85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Templated functions can handle any </a:t>
            </a:r>
            <a:br>
              <a:rPr lang="en-US" altLang="en-US" dirty="0"/>
            </a:br>
            <a:r>
              <a:rPr lang="en-US" altLang="en-US" dirty="0"/>
              <a:t>input </a:t>
            </a:r>
            <a:r>
              <a:rPr lang="en-US" altLang="en-US" dirty="0" smtClean="0"/>
              <a:t>type </a:t>
            </a:r>
            <a:r>
              <a:rPr lang="en-US" altLang="en-US" dirty="0"/>
              <a:t>that “makes sense” </a:t>
            </a:r>
          </a:p>
          <a:p>
            <a:pPr lvl="1"/>
            <a:r>
              <a:rPr lang="en-US" altLang="en-US" i="1" dirty="0"/>
              <a:t>i.e.</a:t>
            </a:r>
            <a:r>
              <a:rPr lang="en-US" altLang="en-US" dirty="0"/>
              <a:t>, any data type where the behavior </a:t>
            </a:r>
            <a:br>
              <a:rPr lang="en-US" altLang="en-US" dirty="0"/>
            </a:br>
            <a:r>
              <a:rPr lang="en-US" altLang="en-US" dirty="0"/>
              <a:t>that occurs in the function is defined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Even user-defined types!</a:t>
            </a:r>
          </a:p>
          <a:p>
            <a:pPr lvl="1"/>
            <a:r>
              <a:rPr lang="en-US" altLang="en-US" b="1" dirty="0"/>
              <a:t>As long as the behavior is defined</a:t>
            </a:r>
          </a:p>
          <a:p>
            <a:pPr lvl="1"/>
            <a:r>
              <a:rPr lang="en-US" altLang="en-US" dirty="0"/>
              <a:t>What happens if the behavior isn’t defined?</a:t>
            </a:r>
          </a:p>
          <a:p>
            <a:pPr lvl="2"/>
            <a:r>
              <a:rPr lang="en-US" altLang="en-US" sz="2800" dirty="0"/>
              <a:t>Compiler will give you </a:t>
            </a:r>
            <a:r>
              <a:rPr lang="en-US" altLang="en-US" sz="2800"/>
              <a:t>an </a:t>
            </a:r>
            <a:r>
              <a:rPr lang="en-US" altLang="en-US" sz="2800" smtClean="0"/>
              <a:t>error (maybe)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Your program compiles, but doesn’t work right</a:t>
            </a:r>
            <a:endParaRPr lang="en-US" alt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4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some questions about this, so…</a:t>
            </a:r>
          </a:p>
          <a:p>
            <a:endParaRPr lang="en-US" dirty="0"/>
          </a:p>
          <a:p>
            <a:r>
              <a:rPr lang="en-US" dirty="0" smtClean="0"/>
              <a:t>A player who has to Draw Two does </a:t>
            </a:r>
            <a:r>
              <a:rPr lang="en-US" u="sng" dirty="0" smtClean="0"/>
              <a:t>NOT</a:t>
            </a:r>
            <a:r>
              <a:rPr lang="en-US" dirty="0" smtClean="0"/>
              <a:t> skip their turn!</a:t>
            </a:r>
          </a:p>
          <a:p>
            <a:endParaRPr lang="en-US" dirty="0"/>
          </a:p>
          <a:p>
            <a:r>
              <a:rPr lang="en-US" dirty="0" smtClean="0"/>
              <a:t>They can play a card after drawing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3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Overloading Templates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 Templates?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85200" cy="4742531"/>
          </a:xfrm>
        </p:spPr>
        <p:txBody>
          <a:bodyPr/>
          <a:lstStyle/>
          <a:p>
            <a:r>
              <a:rPr lang="en-US" dirty="0"/>
              <a:t>Sometimes, even though the behavior is defined, the function performs incorrectly</a:t>
            </a:r>
          </a:p>
          <a:p>
            <a:pPr lvl="3"/>
            <a:endParaRPr lang="en-US" dirty="0"/>
          </a:p>
          <a:p>
            <a:r>
              <a:rPr lang="en-US" dirty="0"/>
              <a:t>Assume the code:</a:t>
            </a:r>
          </a:p>
          <a:p>
            <a:pPr marL="4508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s1 = "hello";</a:t>
            </a:r>
          </a:p>
          <a:p>
            <a:pPr marL="4508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s2 = "goodbye";</a:t>
            </a:r>
          </a:p>
          <a:p>
            <a:pPr marL="4508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s1, s2 );</a:t>
            </a:r>
          </a:p>
          <a:p>
            <a:pPr lvl="3"/>
            <a:endParaRPr lang="en-US" dirty="0"/>
          </a:p>
          <a:p>
            <a:r>
              <a:rPr lang="en-US" dirty="0"/>
              <a:t>What is the call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actually going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4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Template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r>
              <a:rPr lang="en-US" dirty="0"/>
              <a:t>The compiler generates: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char*&amp; 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char*&amp; b)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if ( a &lt; b ) 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b;</a:t>
            </a:r>
          </a:p>
          <a:p>
            <a:pPr marL="45085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a;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dirty="0"/>
          </a:p>
          <a:p>
            <a:r>
              <a:rPr lang="en-US" dirty="0"/>
              <a:t>Is this what we want?</a:t>
            </a:r>
          </a:p>
          <a:p>
            <a:pPr lvl="1"/>
            <a:r>
              <a:rPr lang="en-US" dirty="0" smtClean="0"/>
              <a:t>It’s going to sort them by their address in memory!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57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this by creating a version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specifically to 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/>
              <a:t>variables</a:t>
            </a:r>
          </a:p>
          <a:p>
            <a:pPr lvl="1"/>
            <a:r>
              <a:rPr lang="en-US" dirty="0"/>
              <a:t>Compiler will use this instead of the template</a:t>
            </a:r>
          </a:p>
          <a:p>
            <a:pPr lvl="3"/>
            <a:endParaRPr lang="en-US" dirty="0"/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*a, char *b)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 0)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b;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 </a:t>
            </a:r>
          </a:p>
          <a:p>
            <a:pPr marL="4508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Compiling Templates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Handling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Exactly what versions of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are created is determined at    what?  time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If we call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with integers and strings, the compiler will create versions of </a:t>
            </a:r>
            <a:br>
              <a:rPr lang="en-US" altLang="en-US" dirty="0"/>
            </a:br>
            <a:r>
              <a:rPr lang="en-US" altLang="en-US" dirty="0"/>
              <a:t>the function that take in integers and strings</a:t>
            </a:r>
          </a:p>
          <a:p>
            <a:pPr lvl="3"/>
            <a:endParaRPr lang="en-US" alt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979985" y="1915668"/>
            <a:ext cx="1524000" cy="4005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compile</a:t>
            </a:r>
          </a:p>
        </p:txBody>
      </p:sp>
    </p:spTree>
    <p:extLst>
      <p:ext uri="{BB962C8B-B14F-4D97-AF65-F5344CB8AC3E}">
        <p14:creationId xmlns:p14="http://schemas.microsoft.com/office/powerpoint/2010/main" val="15983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Which versions of templated function to </a:t>
            </a:r>
            <a:br>
              <a:rPr lang="en-US" altLang="en-US" dirty="0"/>
            </a:br>
            <a:r>
              <a:rPr lang="en-US" altLang="en-US" dirty="0"/>
              <a:t>create are determined at compile time</a:t>
            </a:r>
          </a:p>
          <a:p>
            <a:pPr lvl="3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does this affect our use of separate compilation?</a:t>
            </a:r>
          </a:p>
          <a:p>
            <a:pPr lvl="1" eaLnBrk="1" hangingPunct="1"/>
            <a:r>
              <a:rPr lang="en-US" altLang="en-US" dirty="0"/>
              <a:t>Function declaration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.h </a:t>
            </a:r>
            <a:r>
              <a:rPr lang="en-US" altLang="en-US" dirty="0"/>
              <a:t>file</a:t>
            </a:r>
          </a:p>
          <a:p>
            <a:pPr lvl="1" eaLnBrk="1" hangingPunct="1"/>
            <a:r>
              <a:rPr lang="en-US" altLang="en-US" dirty="0"/>
              <a:t>Function definition 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file</a:t>
            </a:r>
          </a:p>
          <a:p>
            <a:pPr lvl="1" eaLnBrk="1" hangingPunct="1"/>
            <a:r>
              <a:rPr lang="en-US" altLang="en-US" dirty="0"/>
              <a:t>Function call in separate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file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Here’s an illustrative 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114800" y="2000250"/>
            <a:ext cx="41148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ourier New" pitchFamily="49" charset="0"/>
                <a:cs typeface="Courier New" pitchFamily="49" charset="0"/>
              </a:rPr>
              <a:t>swap.h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125913" y="3311525"/>
            <a:ext cx="4103687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 err="1">
                <a:latin typeface="Courier New" pitchFamily="49" charset="0"/>
                <a:cs typeface="Courier New" pitchFamily="49" charset="0"/>
              </a:rPr>
              <a:t>template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18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altLang="en-US" sz="1800" b="1" dirty="0" err="1"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= v1;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 v1   = v2;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  v2   = </a:t>
            </a:r>
            <a:r>
              <a:rPr lang="fr-FR" altLang="en-US" sz="1800" b="1" dirty="0" err="1"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ourier New" pitchFamily="49" charset="0"/>
                <a:cs typeface="Courier New" pitchFamily="49" charset="0"/>
              </a:rPr>
              <a:t>swap.cpp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762000" y="2000250"/>
            <a:ext cx="32004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ourier New" pitchFamily="49" charset="0"/>
                <a:cs typeface="Courier New" pitchFamily="49" charset="0"/>
              </a:rPr>
              <a:t>main.cpp</a:t>
            </a:r>
          </a:p>
        </p:txBody>
      </p:sp>
    </p:spTree>
    <p:extLst>
      <p:ext uri="{BB962C8B-B14F-4D97-AF65-F5344CB8AC3E}">
        <p14:creationId xmlns:p14="http://schemas.microsoft.com/office/powerpoint/2010/main" val="38451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Most compilers (including GL’s) cannot handle separate compilation with templates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When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swap.cpp</a:t>
            </a:r>
            <a:r>
              <a:rPr lang="en-US" altLang="en-US" dirty="0"/>
              <a:t> is compiled…</a:t>
            </a:r>
          </a:p>
          <a:p>
            <a:pPr lvl="1"/>
            <a:r>
              <a:rPr lang="en-US" altLang="en-US" dirty="0"/>
              <a:t>There are no calls to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en-US" dirty="0"/>
              <a:t>so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swap.o</a:t>
            </a:r>
            <a:r>
              <a:rPr lang="en-US" altLang="en-US" dirty="0"/>
              <a:t> has no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dirty="0"/>
              <a:t> definitions</a:t>
            </a:r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1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main.cpp</a:t>
            </a:r>
            <a:r>
              <a:rPr lang="en-US" altLang="en-US" dirty="0"/>
              <a:t> is compiled…</a:t>
            </a:r>
          </a:p>
          <a:p>
            <a:pPr lvl="1"/>
            <a:r>
              <a:rPr lang="en-US" altLang="en-US" dirty="0"/>
              <a:t>It assumes everything is fine</a:t>
            </a:r>
          </a:p>
          <a:p>
            <a:pPr lvl="1"/>
            <a:r>
              <a:rPr lang="en-US" altLang="en-US" dirty="0"/>
              <a:t>Since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dirty="0"/>
              <a:t> has the appropriate declaration</a:t>
            </a:r>
          </a:p>
          <a:p>
            <a:endParaRPr lang="en-US" dirty="0"/>
          </a:p>
          <a:p>
            <a:r>
              <a:rPr lang="en-US" altLang="en-US" dirty="0"/>
              <a:t>When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altLang="en-US" dirty="0"/>
              <a:t> and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swap.o</a:t>
            </a:r>
            <a:r>
              <a:rPr lang="en-US" altLang="en-US" dirty="0"/>
              <a:t> are </a:t>
            </a:r>
            <a:r>
              <a:rPr lang="en-US" altLang="en-US" u="sng" dirty="0"/>
              <a:t>linked</a:t>
            </a:r>
            <a:r>
              <a:rPr lang="en-US" altLang="en-US" dirty="0"/>
              <a:t>…</a:t>
            </a:r>
          </a:p>
          <a:p>
            <a:pPr lvl="1"/>
            <a:r>
              <a:rPr lang="en-US" altLang="en-US" dirty="0"/>
              <a:t>Everything goes wrong</a:t>
            </a:r>
          </a:p>
          <a:p>
            <a:pPr lvl="1"/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error: undefined reference to </a:t>
            </a:r>
            <a:br>
              <a:rPr lang="en-US" alt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‘void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&amp;,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&amp;)’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61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Compilation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template function definition code must be in the </a:t>
            </a:r>
            <a:r>
              <a:rPr lang="en-US" altLang="en-US" u="sng" dirty="0"/>
              <a:t>same</a:t>
            </a:r>
            <a:r>
              <a:rPr lang="en-US" altLang="en-US" dirty="0"/>
              <a:t> file as the function call code</a:t>
            </a:r>
          </a:p>
          <a:p>
            <a:endParaRPr lang="en-US" altLang="en-US" dirty="0"/>
          </a:p>
          <a:p>
            <a:r>
              <a:rPr lang="en-US" altLang="en-US" dirty="0"/>
              <a:t>Two ways to do this:</a:t>
            </a:r>
          </a:p>
          <a:p>
            <a:pPr lvl="1"/>
            <a:r>
              <a:rPr lang="en-US" altLang="en-US" dirty="0" smtClean="0"/>
              <a:t>Place </a:t>
            </a:r>
            <a:r>
              <a:rPr lang="en-US" altLang="en-US" dirty="0"/>
              <a:t>function definition in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main.c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en-US" dirty="0" smtClean="0"/>
              <a:t>Place </a:t>
            </a:r>
            <a:r>
              <a:rPr lang="en-US" altLang="en-US" dirty="0"/>
              <a:t>function definition in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which is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altLang="en-US" dirty="0" err="1"/>
              <a:t>’d</a:t>
            </a:r>
            <a:r>
              <a:rPr lang="en-US" altLang="en-US" dirty="0"/>
              <a:t> in 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main.c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16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&amp; Pieces</a:t>
            </a:r>
          </a:p>
          <a:p>
            <a:pPr lvl="1"/>
            <a:r>
              <a:rPr lang="en-US" dirty="0" smtClean="0"/>
              <a:t>Initialization lists</a:t>
            </a:r>
          </a:p>
          <a:p>
            <a:pPr lvl="1"/>
            <a:r>
              <a:rPr lang="en-US" dirty="0" smtClean="0"/>
              <a:t>The “grep” command</a:t>
            </a:r>
          </a:p>
          <a:p>
            <a:pPr lvl="1"/>
            <a:r>
              <a:rPr lang="en-US" dirty="0" smtClean="0"/>
              <a:t>Redirecting input and output</a:t>
            </a:r>
          </a:p>
          <a:p>
            <a:endParaRPr lang="en-US" dirty="0" smtClean="0"/>
          </a:p>
          <a:p>
            <a:r>
              <a:rPr lang="en-US" dirty="0" smtClean="0"/>
              <a:t>Templates</a:t>
            </a:r>
          </a:p>
          <a:p>
            <a:pPr lvl="1"/>
            <a:r>
              <a:rPr lang="en-US" dirty="0" smtClean="0"/>
              <a:t>How to implement them</a:t>
            </a:r>
          </a:p>
          <a:p>
            <a:pPr lvl="1"/>
            <a:r>
              <a:rPr lang="en-US" dirty="0"/>
              <a:t>Possible problems (and solutions)</a:t>
            </a:r>
          </a:p>
          <a:p>
            <a:pPr lvl="1"/>
            <a:r>
              <a:rPr lang="en-US" dirty="0"/>
              <a:t>Compiling with templates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Compilation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Second option keeps some sense of separate compilation, and better allows code reuse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25913" y="2374900"/>
            <a:ext cx="4103687" cy="3970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declaration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definition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template &lt;class 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fr-FR" alt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SwapVals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v1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&amp;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v2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altLang="en-US" sz="18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fr-FR" altLang="en-US" sz="1800" b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temp = v1;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v1   = v2;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  v2  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Courier New" pitchFamily="49" charset="0"/>
                <a:cs typeface="Courier New" pitchFamily="49" charset="0"/>
              </a:rPr>
              <a:t>swap.h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387600"/>
            <a:ext cx="3200400" cy="2586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swap.h</a:t>
            </a: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altLang="en-US" sz="18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= 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  <a:cs typeface="Courier New" pitchFamily="49" charset="0"/>
              </a:rPr>
              <a:t>SwapVals</a:t>
            </a: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(a,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Courier New" pitchFamily="49" charset="0"/>
                <a:cs typeface="Courier New" pitchFamily="49" charset="0"/>
              </a:rPr>
              <a:t>main.cpp</a:t>
            </a:r>
          </a:p>
        </p:txBody>
      </p:sp>
    </p:spTree>
    <p:extLst>
      <p:ext uri="{BB962C8B-B14F-4D97-AF65-F5344CB8AC3E}">
        <p14:creationId xmlns:p14="http://schemas.microsoft.com/office/powerpoint/2010/main" val="18266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be able to define classes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 </a:t>
            </a:r>
            <a:r>
              <a:rPr lang="en-US" dirty="0"/>
              <a:t>with various types of objects</a:t>
            </a:r>
          </a:p>
          <a:p>
            <a:r>
              <a:rPr lang="en-US" dirty="0"/>
              <a:t>Shouldn’t matter what kind of object it stores</a:t>
            </a:r>
          </a:p>
          <a:p>
            <a:pPr lvl="3"/>
            <a:endParaRPr lang="en-US" dirty="0"/>
          </a:p>
          <a:p>
            <a:r>
              <a:rPr lang="en-US" dirty="0"/>
              <a:t>Generic “collections” of objects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Stack</a:t>
            </a:r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Binary Tree (341)</a:t>
            </a:r>
          </a:p>
          <a:p>
            <a:pPr lvl="1"/>
            <a:r>
              <a:rPr lang="en-US" dirty="0"/>
              <a:t>Hash Table (341)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2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Templated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97900" cy="4742531"/>
          </a:xfrm>
        </p:spPr>
        <p:txBody>
          <a:bodyPr/>
          <a:lstStyle/>
          <a:p>
            <a:r>
              <a:rPr lang="en-US" dirty="0"/>
              <a:t>Three key steps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Add template line</a:t>
            </a:r>
          </a:p>
          <a:p>
            <a:pPr lvl="1"/>
            <a:r>
              <a:rPr lang="en-US" dirty="0"/>
              <a:t>Before class declaration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Add template line</a:t>
            </a:r>
          </a:p>
          <a:p>
            <a:pPr lvl="1"/>
            <a:r>
              <a:rPr lang="en-US" dirty="0"/>
              <a:t>Before each method in implementation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Change class name to include template</a:t>
            </a:r>
          </a:p>
          <a:p>
            <a:pPr lvl="1"/>
            <a:r>
              <a:rPr lang="en-US" dirty="0"/>
              <a:t>Add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/>
              <a:t> after the class name wherever it appears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Templated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class Node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public: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Node(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</a:t>
            </a:r>
            <a:r>
              <a:rPr lang="en-US" altLang="en-US" sz="1400" b="1" dirty="0" err="1">
                <a:latin typeface="Courier New" pitchFamily="49" charset="0"/>
              </a:rPr>
              <a:t>GetData</a:t>
            </a:r>
            <a:r>
              <a:rPr lang="en-US" altLang="en-US" sz="1400" b="1" dirty="0">
                <a:latin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void </a:t>
            </a:r>
            <a:r>
              <a:rPr lang="en-US" altLang="en-US" sz="1400" b="1" dirty="0" err="1">
                <a:latin typeface="Courier New" pitchFamily="49" charset="0"/>
              </a:rPr>
              <a:t>SetData</a:t>
            </a:r>
            <a:r>
              <a:rPr lang="en-US" altLang="en-US" sz="1400" b="1" dirty="0">
                <a:latin typeface="Courier New" pitchFamily="49" charset="0"/>
              </a:rPr>
              <a:t>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 err="1">
                <a:latin typeface="Courier New" pitchFamily="49" charset="0"/>
              </a:rPr>
              <a:t>GetNext</a:t>
            </a:r>
            <a:r>
              <a:rPr lang="en-US" altLang="en-US" sz="1400" b="1" dirty="0">
                <a:latin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void </a:t>
            </a:r>
            <a:r>
              <a:rPr lang="en-US" altLang="en-US" sz="1400" b="1" dirty="0" err="1">
                <a:latin typeface="Courier New" pitchFamily="49" charset="0"/>
              </a:rPr>
              <a:t>SetNext</a:t>
            </a:r>
            <a:r>
              <a:rPr lang="en-US" altLang="en-US" sz="1400" b="1" dirty="0">
                <a:latin typeface="Courier New" pitchFamily="49" charset="0"/>
              </a:rPr>
              <a:t>(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>
                <a:latin typeface="Courier New" pitchFamily="49" charset="0"/>
              </a:rPr>
              <a:t>next );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altLang="en-US" sz="1400" b="1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private: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 err="1">
                <a:latin typeface="Courier New" pitchFamily="49" charset="0"/>
              </a:rPr>
              <a:t>m_data</a:t>
            </a:r>
            <a:r>
              <a:rPr lang="en-US" altLang="en-US" sz="14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   </a:t>
            </a: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dirty="0" err="1">
                <a:latin typeface="Courier New" pitchFamily="49" charset="0"/>
              </a:rPr>
              <a:t>m_next</a:t>
            </a:r>
            <a:r>
              <a:rPr lang="en-US" altLang="en-US" sz="14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 smtClean="0">
                <a:latin typeface="Courier New" pitchFamily="49" charset="0"/>
              </a:rPr>
              <a:t>};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1400" b="1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template &lt;</a:t>
            </a:r>
            <a:r>
              <a:rPr lang="en-US" altLang="en-US" sz="1400" b="1" dirty="0" smtClean="0">
                <a:solidFill>
                  <a:srgbClr val="C00000"/>
                </a:solidFill>
                <a:latin typeface="Courier New" pitchFamily="49" charset="0"/>
              </a:rPr>
              <a:t>class T&gt;</a:t>
            </a:r>
            <a:endParaRPr lang="en-US" altLang="en-US" sz="14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dirty="0">
                <a:latin typeface="Courier New" pitchFamily="49" charset="0"/>
              </a:rPr>
              <a:t>Node( </a:t>
            </a:r>
            <a:r>
              <a:rPr lang="en-US" altLang="en-US" sz="1400" b="1" dirty="0" err="1">
                <a:latin typeface="Courier New" pitchFamily="49" charset="0"/>
              </a:rPr>
              <a:t>const</a:t>
            </a:r>
            <a:r>
              <a:rPr lang="en-US" altLang="en-US" sz="1400" b="1" dirty="0">
                <a:latin typeface="Courier New" pitchFamily="49" charset="0"/>
              </a:rPr>
              <a:t> </a:t>
            </a:r>
            <a:r>
              <a:rPr lang="en-US" altLang="en-US" sz="1400" b="1" dirty="0">
                <a:solidFill>
                  <a:schemeClr val="hlink"/>
                </a:solidFill>
                <a:latin typeface="Courier New" pitchFamily="49" charset="0"/>
              </a:rPr>
              <a:t>T</a:t>
            </a:r>
            <a:r>
              <a:rPr lang="en-US" altLang="en-US" sz="1400" b="1" dirty="0">
                <a:latin typeface="Courier New" pitchFamily="49" charset="0"/>
              </a:rPr>
              <a:t>&amp; data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</a:t>
            </a:r>
            <a:r>
              <a:rPr lang="en-US" altLang="en-US" sz="1400" b="1" dirty="0" err="1">
                <a:latin typeface="Courier New" pitchFamily="49" charset="0"/>
              </a:rPr>
              <a:t>m_data</a:t>
            </a:r>
            <a:r>
              <a:rPr lang="en-US" altLang="en-US" sz="1400" b="1" dirty="0">
                <a:latin typeface="Courier New" pitchFamily="49" charset="0"/>
              </a:rPr>
              <a:t> = data;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   </a:t>
            </a:r>
            <a:r>
              <a:rPr lang="en-US" altLang="en-US" sz="1400" b="1" dirty="0" err="1">
                <a:latin typeface="Courier New" pitchFamily="49" charset="0"/>
              </a:rPr>
              <a:t>m_next</a:t>
            </a:r>
            <a:r>
              <a:rPr lang="en-US" altLang="en-US" sz="1400" b="1" dirty="0">
                <a:latin typeface="Courier New" pitchFamily="49" charset="0"/>
              </a:rPr>
              <a:t> = NULL;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altLang="en-US" sz="14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0" y="1295400"/>
            <a:ext cx="4267200" cy="4648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err="1" smtClean="0">
                <a:latin typeface="Courier New" pitchFamily="49" charset="0"/>
              </a:rPr>
              <a:t>const</a:t>
            </a:r>
            <a:r>
              <a:rPr lang="en-US" altLang="en-US" sz="1400" b="1" kern="0" dirty="0" smtClean="0">
                <a:latin typeface="Courier New" pitchFamily="49" charset="0"/>
              </a:rPr>
              <a:t> 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US" altLang="en-US" sz="1400" b="1" kern="0" dirty="0" smtClean="0">
                <a:latin typeface="Courier New" pitchFamily="49" charset="0"/>
              </a:rPr>
              <a:t>&amp; 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 smtClean="0">
                <a:latin typeface="Courier New" pitchFamily="49" charset="0"/>
              </a:rPr>
              <a:t>GetData</a:t>
            </a:r>
            <a:r>
              <a:rPr lang="en-US" altLang="en-US" sz="1400" b="1" kern="0" dirty="0" smtClean="0">
                <a:latin typeface="Courier New" pitchFamily="49" charset="0"/>
              </a:rPr>
              <a:t>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   return </a:t>
            </a:r>
            <a:r>
              <a:rPr lang="en-US" altLang="en-US" sz="1400" b="1" kern="0" dirty="0" err="1" smtClean="0">
                <a:latin typeface="Courier New" pitchFamily="49" charset="0"/>
              </a:rPr>
              <a:t>m_data</a:t>
            </a:r>
            <a:r>
              <a:rPr lang="en-US" altLang="en-US" sz="1400" b="1" kern="0" dirty="0" smtClean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void 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 smtClean="0">
                <a:latin typeface="Courier New" pitchFamily="49" charset="0"/>
              </a:rPr>
              <a:t>SetData</a:t>
            </a:r>
            <a:r>
              <a:rPr lang="en-US" altLang="en-US" sz="1400" b="1" kern="0" dirty="0" smtClean="0">
                <a:latin typeface="Courier New" pitchFamily="49" charset="0"/>
              </a:rPr>
              <a:t>( </a:t>
            </a:r>
            <a:r>
              <a:rPr lang="en-US" altLang="en-US" sz="1400" b="1" kern="0" dirty="0" err="1" smtClean="0">
                <a:latin typeface="Courier New" pitchFamily="49" charset="0"/>
              </a:rPr>
              <a:t>const</a:t>
            </a:r>
            <a:r>
              <a:rPr lang="en-US" altLang="en-US" sz="1400" b="1" kern="0" dirty="0" smtClean="0">
                <a:latin typeface="Courier New" pitchFamily="49" charset="0"/>
              </a:rPr>
              <a:t> </a:t>
            </a:r>
            <a:r>
              <a:rPr lang="en-US" altLang="en-US" sz="1400" b="1" kern="0" dirty="0" smtClean="0">
                <a:solidFill>
                  <a:schemeClr val="hlink"/>
                </a:solidFill>
                <a:latin typeface="Courier New" pitchFamily="49" charset="0"/>
              </a:rPr>
              <a:t>T</a:t>
            </a:r>
            <a:r>
              <a:rPr lang="en-US" altLang="en-US" sz="1400" b="1" kern="0" dirty="0" smtClean="0">
                <a:latin typeface="Courier New" pitchFamily="49" charset="0"/>
              </a:rPr>
              <a:t>&amp; data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   </a:t>
            </a:r>
            <a:r>
              <a:rPr lang="en-US" altLang="en-US" sz="1400" b="1" kern="0" dirty="0" err="1" smtClean="0">
                <a:latin typeface="Courier New" pitchFamily="49" charset="0"/>
              </a:rPr>
              <a:t>m_data</a:t>
            </a:r>
            <a:r>
              <a:rPr lang="en-US" altLang="en-US" sz="1400" b="1" kern="0" dirty="0" smtClean="0">
                <a:latin typeface="Courier New" pitchFamily="49" charset="0"/>
              </a:rPr>
              <a:t> = data;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Node&lt;T&gt;* Node&lt;T&gt;::</a:t>
            </a:r>
            <a:r>
              <a:rPr lang="en-US" altLang="en-US" sz="1400" b="1" kern="0" dirty="0" err="1" smtClean="0">
                <a:latin typeface="Courier New" pitchFamily="49" charset="0"/>
              </a:rPr>
              <a:t>GetNext</a:t>
            </a:r>
            <a:r>
              <a:rPr lang="en-US" altLang="en-US" sz="1400" b="1" kern="0" dirty="0" smtClean="0">
                <a:latin typeface="Courier New" pitchFamily="49" charset="0"/>
              </a:rPr>
              <a:t>()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   return </a:t>
            </a:r>
            <a:r>
              <a:rPr lang="en-US" altLang="en-US" sz="1400" b="1" kern="0" dirty="0" err="1" smtClean="0">
                <a:latin typeface="Courier New" pitchFamily="49" charset="0"/>
              </a:rPr>
              <a:t>m_next</a:t>
            </a:r>
            <a:r>
              <a:rPr lang="en-US" altLang="en-US" sz="1400" b="1" kern="0" dirty="0" smtClean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template &lt;class T&gt;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void 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Node&lt;T&gt;::</a:t>
            </a:r>
            <a:r>
              <a:rPr lang="en-US" altLang="en-US" sz="1400" b="1" kern="0" dirty="0" err="1" smtClean="0">
                <a:latin typeface="Courier New" pitchFamily="49" charset="0"/>
              </a:rPr>
              <a:t>SetNext</a:t>
            </a:r>
            <a:r>
              <a:rPr lang="en-US" altLang="en-US" sz="1400" b="1" kern="0" dirty="0" smtClean="0">
                <a:latin typeface="Courier New" pitchFamily="49" charset="0"/>
              </a:rPr>
              <a:t>( </a:t>
            </a:r>
            <a:r>
              <a:rPr lang="en-US" altLang="en-US" sz="1400" b="1" kern="0" dirty="0" smtClean="0">
                <a:solidFill>
                  <a:srgbClr val="C00000"/>
                </a:solidFill>
                <a:latin typeface="Courier New" pitchFamily="49" charset="0"/>
              </a:rPr>
              <a:t>Node&lt;T&gt;* </a:t>
            </a:r>
            <a:r>
              <a:rPr lang="en-US" altLang="en-US" sz="1400" b="1" kern="0" dirty="0" smtClean="0">
                <a:latin typeface="Courier New" pitchFamily="49" charset="0"/>
              </a:rPr>
              <a:t>next )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   </a:t>
            </a:r>
            <a:r>
              <a:rPr lang="en-US" altLang="en-US" sz="1400" b="1" kern="0" dirty="0" err="1" smtClean="0">
                <a:latin typeface="Courier New" pitchFamily="49" charset="0"/>
              </a:rPr>
              <a:t>m_next</a:t>
            </a:r>
            <a:r>
              <a:rPr lang="en-US" altLang="en-US" sz="1400" b="1" kern="0" dirty="0" smtClean="0">
                <a:latin typeface="Courier New" pitchFamily="49" charset="0"/>
              </a:rPr>
              <a:t> = next;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1400" b="1" kern="0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altLang="en-US" sz="1400" b="1" kern="0" dirty="0" smtClean="0">
              <a:latin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16200000">
            <a:off x="1365503" y="374904"/>
            <a:ext cx="240793" cy="20574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16200000">
            <a:off x="1479805" y="2406396"/>
            <a:ext cx="240793" cy="914401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16200000">
            <a:off x="1408362" y="3511297"/>
            <a:ext cx="240793" cy="20574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16200000">
            <a:off x="777333" y="4383119"/>
            <a:ext cx="240793" cy="795342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16200000">
            <a:off x="4959096" y="3639312"/>
            <a:ext cx="240794" cy="990601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much different from a “regular” variable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Sort 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SmartArray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code here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3"/>
            <a:endParaRPr lang="en-US" dirty="0"/>
          </a:p>
          <a:p>
            <a:r>
              <a:rPr lang="en-US" dirty="0"/>
              <a:t>Make sure that the behaviors used in the function are defined for the type you’re using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41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Use are Templates?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STL is essentially templates on steroids</a:t>
            </a:r>
          </a:p>
          <a:p>
            <a:pPr lvl="1"/>
            <a:r>
              <a:rPr lang="en-US" u="sng" dirty="0"/>
              <a:t>S</a:t>
            </a:r>
            <a:r>
              <a:rPr lang="en-US" dirty="0"/>
              <a:t>tandard </a:t>
            </a:r>
            <a:r>
              <a:rPr lang="en-US" u="sng" dirty="0"/>
              <a:t>T</a:t>
            </a:r>
            <a:r>
              <a:rPr lang="en-US" dirty="0"/>
              <a:t>emplate </a:t>
            </a:r>
            <a:r>
              <a:rPr lang="en-US" u="sng" dirty="0"/>
              <a:t>L</a:t>
            </a:r>
            <a:r>
              <a:rPr lang="en-US" dirty="0"/>
              <a:t>ibrary</a:t>
            </a:r>
          </a:p>
          <a:p>
            <a:r>
              <a:rPr lang="en-US" dirty="0"/>
              <a:t>Works with many custom created objects </a:t>
            </a:r>
            <a:br>
              <a:rPr lang="en-US" dirty="0"/>
            </a:br>
            <a:r>
              <a:rPr lang="en-US" dirty="0"/>
              <a:t>but </a:t>
            </a:r>
            <a:r>
              <a:rPr lang="en-US" b="1" dirty="0"/>
              <a:t>only </a:t>
            </a:r>
            <a:r>
              <a:rPr lang="en-US" dirty="0"/>
              <a:t>if you overload the </a:t>
            </a:r>
            <a:r>
              <a:rPr lang="en-US" dirty="0" smtClean="0"/>
              <a:t>needed operators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(used for sorting), etc.</a:t>
            </a:r>
          </a:p>
          <a:p>
            <a:endParaRPr lang="en-US" dirty="0"/>
          </a:p>
          <a:p>
            <a:r>
              <a:rPr lang="en-US" dirty="0"/>
              <a:t>Likely </a:t>
            </a:r>
            <a:r>
              <a:rPr lang="en-US" dirty="0" smtClean="0"/>
              <a:t>you will </a:t>
            </a:r>
            <a:r>
              <a:rPr lang="en-US" dirty="0"/>
              <a:t>also want to overload streams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7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Bits &amp; Pieces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72500" cy="4742531"/>
          </a:xfrm>
        </p:spPr>
        <p:txBody>
          <a:bodyPr/>
          <a:lstStyle/>
          <a:p>
            <a:r>
              <a:rPr lang="en-US" dirty="0" smtClean="0"/>
              <a:t>Initialization lists are the </a:t>
            </a:r>
            <a:r>
              <a:rPr lang="en-US" u="sng" dirty="0" smtClean="0"/>
              <a:t>only</a:t>
            </a:r>
            <a:r>
              <a:rPr lang="en-US" dirty="0" smtClean="0"/>
              <a:t> way you can call </a:t>
            </a:r>
            <a:br>
              <a:rPr lang="en-US" dirty="0" smtClean="0"/>
            </a:br>
            <a:r>
              <a:rPr lang="en-US" dirty="0" smtClean="0"/>
              <a:t>a base class constructor from a derived class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Base(arg1, arg2)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m_derivedOnlyArg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arg3;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5262562"/>
            <a:ext cx="284480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Must use a colon, and must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come </a:t>
            </a:r>
            <a:r>
              <a:rPr kumimoji="0" lang="en-US" sz="2400" b="0" i="0" u="sng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before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urier New" panose="02070309020205020404" pitchFamily="49" charset="0"/>
              </a:rPr>
              <a:t> the { } braces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16200000">
            <a:off x="916459" y="3515990"/>
            <a:ext cx="376882" cy="381000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“grep”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search through text (</a:t>
            </a:r>
            <a:r>
              <a:rPr lang="en-US" i="1" dirty="0" smtClean="0"/>
              <a:t>e.g.</a:t>
            </a:r>
            <a:r>
              <a:rPr lang="en-US" dirty="0" smtClean="0"/>
              <a:t>, your code)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grep &lt;flags&gt; "text" &lt;files to search&gt;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Useful flags (optional):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en-US" dirty="0" smtClean="0"/>
              <a:t>			show the line number of the match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		</a:t>
            </a:r>
            <a:r>
              <a:rPr lang="en-US" dirty="0" smtClean="0"/>
              <a:t>	make the search case insensitive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-B #</a:t>
            </a:r>
            <a:r>
              <a:rPr lang="en-US" dirty="0"/>
              <a:t>		show </a:t>
            </a:r>
            <a:r>
              <a:rPr lang="en-US" dirty="0" smtClean="0"/>
              <a:t># lines before the match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		show # lines </a:t>
            </a:r>
            <a:r>
              <a:rPr lang="en-US" dirty="0" smtClean="0"/>
              <a:t>after the </a:t>
            </a:r>
            <a:r>
              <a:rPr lang="en-US" dirty="0"/>
              <a:t>match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72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“grep”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search text (</a:t>
            </a:r>
            <a:r>
              <a:rPr lang="en-US" i="1" dirty="0" smtClean="0"/>
              <a:t>e.g.</a:t>
            </a:r>
            <a:r>
              <a:rPr lang="en-US" dirty="0" smtClean="0"/>
              <a:t>, your code)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grep &lt;flags&gt; "text" &lt;files to search&gt;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Useful ways to search files: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-*</a:t>
            </a:r>
            <a:r>
              <a:rPr lang="en-US" dirty="0" smtClean="0"/>
              <a:t>					search all files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-*.cpp</a:t>
            </a:r>
            <a:r>
              <a:rPr lang="en-US" dirty="0" smtClean="0"/>
              <a:t>			search all files that end in “.</a:t>
            </a:r>
            <a:r>
              <a:rPr lang="en-US" dirty="0" err="1" smtClean="0"/>
              <a:t>cpp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-test.cpp</a:t>
            </a:r>
            <a:r>
              <a:rPr lang="en-US" dirty="0"/>
              <a:t>	</a:t>
            </a:r>
            <a:r>
              <a:rPr lang="en-US" dirty="0" smtClean="0"/>
              <a:t>search only the file “test.cpp”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 smtClean="0"/>
              <a:t>You can also use the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” in your search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794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“grep”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example uses of grep: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grep 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3 -C 2 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temp.cpp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Looks for the word “</a:t>
            </a:r>
            <a:r>
              <a:rPr lang="en-US" dirty="0" err="1" smtClean="0"/>
              <a:t>int</a:t>
            </a:r>
            <a:r>
              <a:rPr lang="en-US" dirty="0" smtClean="0"/>
              <a:t>” in the temp.cpp file, and displays 3 lines before, 2 lines after, and the line #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grep –in 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cruno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*" Cruno*.cpp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Will look for any instance of the word “</a:t>
            </a:r>
            <a:r>
              <a:rPr lang="en-US" dirty="0" err="1" smtClean="0"/>
              <a:t>cruno</a:t>
            </a:r>
            <a:r>
              <a:rPr lang="en-US" dirty="0" smtClean="0"/>
              <a:t>” (upper or lower), in all of the .</a:t>
            </a:r>
            <a:r>
              <a:rPr lang="en-US" dirty="0" err="1" smtClean="0"/>
              <a:t>cpp</a:t>
            </a:r>
            <a:r>
              <a:rPr lang="en-US" dirty="0" smtClean="0"/>
              <a:t> files that start with the word “</a:t>
            </a:r>
            <a:r>
              <a:rPr lang="en-US" dirty="0" err="1" smtClean="0"/>
              <a:t>Cruno</a:t>
            </a:r>
            <a:r>
              <a:rPr lang="en-US" dirty="0" smtClean="0"/>
              <a:t>”; it shows the line # as well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54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15124</TotalTime>
  <Words>2045</Words>
  <Application>Microsoft Office PowerPoint</Application>
  <PresentationFormat>On-screen Show (4:3)</PresentationFormat>
  <Paragraphs>487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Times New Roman</vt:lpstr>
      <vt:lpstr>Wingdings</vt:lpstr>
      <vt:lpstr>Office Theme</vt:lpstr>
      <vt:lpstr>CMSC202  Computer Science II for Majors  Lecture 17 and 18 –  Bits &amp; Pieces and Templates</vt:lpstr>
      <vt:lpstr>Last Class We Covered</vt:lpstr>
      <vt:lpstr>Any Questions from Last Time?</vt:lpstr>
      <vt:lpstr>Today’s Objectives</vt:lpstr>
      <vt:lpstr>Bits &amp; Pieces</vt:lpstr>
      <vt:lpstr>Initialization Lists</vt:lpstr>
      <vt:lpstr>The “grep” Command</vt:lpstr>
      <vt:lpstr>The “grep” Command</vt:lpstr>
      <vt:lpstr>The “grep” Command</vt:lpstr>
      <vt:lpstr>Redirecting Input and Output</vt:lpstr>
      <vt:lpstr>Redirection Examples</vt:lpstr>
      <vt:lpstr>Templates</vt:lpstr>
      <vt:lpstr>Overloading Swap Function</vt:lpstr>
      <vt:lpstr>Overloading Swap Function</vt:lpstr>
      <vt:lpstr>Overloading Swap Function</vt:lpstr>
      <vt:lpstr>Overloading Swap Function</vt:lpstr>
      <vt:lpstr>What Are Templates?</vt:lpstr>
      <vt:lpstr>Overloaded Example</vt:lpstr>
      <vt:lpstr>Indicating Templates</vt:lpstr>
      <vt:lpstr>Indicating Templates</vt:lpstr>
      <vt:lpstr>Indicating Templates</vt:lpstr>
      <vt:lpstr>Indicating Templates</vt:lpstr>
      <vt:lpstr>Template Example</vt:lpstr>
      <vt:lpstr>Template Example</vt:lpstr>
      <vt:lpstr>Using Templates</vt:lpstr>
      <vt:lpstr>(In)valid Use of Templates</vt:lpstr>
      <vt:lpstr>Template Requirements</vt:lpstr>
      <vt:lpstr>Project 4 Announcement</vt:lpstr>
      <vt:lpstr>Overloading Templates</vt:lpstr>
      <vt:lpstr>Why Overload Templates?</vt:lpstr>
      <vt:lpstr>Incorrect Template Performance</vt:lpstr>
      <vt:lpstr>Overloading a Template</vt:lpstr>
      <vt:lpstr>Compiling Templates</vt:lpstr>
      <vt:lpstr>Compiler Handling of Templates</vt:lpstr>
      <vt:lpstr>Separate Compilation Problem</vt:lpstr>
      <vt:lpstr>Separate Compilation: Example</vt:lpstr>
      <vt:lpstr>Separate Compilation Problem</vt:lpstr>
      <vt:lpstr>Separate Compilation Problem</vt:lpstr>
      <vt:lpstr>Separate Compilation Solutions</vt:lpstr>
      <vt:lpstr>Template Compilation Solution</vt:lpstr>
      <vt:lpstr>Class Templates</vt:lpstr>
      <vt:lpstr>Templating Classes</vt:lpstr>
      <vt:lpstr>Making a Templated Class</vt:lpstr>
      <vt:lpstr>Example: Templated Node</vt:lpstr>
      <vt:lpstr>Templates as Parameters</vt:lpstr>
      <vt:lpstr>What Use are Templates?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364</cp:revision>
  <dcterms:created xsi:type="dcterms:W3CDTF">2014-05-05T14:25:42Z</dcterms:created>
  <dcterms:modified xsi:type="dcterms:W3CDTF">2016-04-21T17:01:41Z</dcterms:modified>
</cp:coreProperties>
</file>